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77" r:id="rId2"/>
    <p:sldId id="256" r:id="rId3"/>
    <p:sldId id="258" r:id="rId4"/>
    <p:sldId id="265" r:id="rId5"/>
    <p:sldId id="263" r:id="rId6"/>
    <p:sldId id="262" r:id="rId7"/>
    <p:sldId id="264" r:id="rId8"/>
    <p:sldId id="266" r:id="rId9"/>
    <p:sldId id="267" r:id="rId10"/>
    <p:sldId id="279" r:id="rId11"/>
    <p:sldId id="280" r:id="rId12"/>
    <p:sldId id="281" r:id="rId13"/>
    <p:sldId id="282" r:id="rId14"/>
    <p:sldId id="283" r:id="rId15"/>
    <p:sldId id="270" r:id="rId16"/>
    <p:sldId id="268" r:id="rId17"/>
    <p:sldId id="271" r:id="rId18"/>
    <p:sldId id="273" r:id="rId19"/>
    <p:sldId id="274" r:id="rId20"/>
    <p:sldId id="278" r:id="rId21"/>
    <p:sldId id="276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5" d="100"/>
          <a:sy n="75" d="100"/>
        </p:scale>
        <p:origin x="53" y="43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B9F495-8A7E-4D7C-BB6A-9F713DA6BF5F}" type="datetimeFigureOut">
              <a:rPr lang="en-US" smtClean="0"/>
              <a:t>6/22/2023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E7B803-5FCA-474D-9C85-BE7A636F01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8997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E7B803-5FCA-474D-9C85-BE7A636F01C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5241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 the demo with wood MLC &amp; light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E7B803-5FCA-474D-9C85-BE7A636F01C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5228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Sagittal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E7B803-5FCA-474D-9C85-BE7A636F01C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0907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Sagittal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E7B803-5FCA-474D-9C85-BE7A636F01C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9518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E7B803-5FCA-474D-9C85-BE7A636F01C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9214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Ideally, we want to minimize the dose on OARs while meeting the DVH objectives.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 practice, meeting all DVH objectives isn’t possible, so we try to </a:t>
            </a:r>
            <a:r>
              <a:rPr lang="en-US" dirty="0" err="1"/>
              <a:t>to</a:t>
            </a:r>
            <a:r>
              <a:rPr lang="en-US" dirty="0"/>
              <a:t> be as close as possible to meeting them.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E7B803-5FCA-474D-9C85-BE7A636F01C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6462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FCFF3-BFDD-D1F5-5C8D-ECF6ED7354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C509AC-04E1-5DAB-41C3-B96FDA8206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587163-3A91-EC3F-FD73-63A2FDC654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71143-33BF-4742-A7FE-4AF5F663F876}" type="datetimeFigureOut">
              <a:rPr lang="en-US" smtClean="0"/>
              <a:t>6/22/2023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6806D8-FBE7-7A75-BEC7-679412AFA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2365BC-5DC1-4DBF-4DD6-3830F0D5F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B6393-1DC0-475B-B78A-485DCDF6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3215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EDC3A-FA32-52A0-9560-9BBB3A85DA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1BC465F-93F5-36C9-79E2-47F06FA7BD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27476-2FE1-3A12-2784-93523FA979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71143-33BF-4742-A7FE-4AF5F663F876}" type="datetimeFigureOut">
              <a:rPr lang="en-US" smtClean="0"/>
              <a:t>6/22/2023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799D69-5978-506E-16E1-B4D93B9A0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BFFD8E-A0C4-21C5-751D-229F858B5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B6393-1DC0-475B-B78A-485DCDF6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9160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6853C49-70C8-7E5E-DB9C-C8BE0D1F266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CC93CA9-408D-83A3-7AC7-8D7A543D82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BC94B2-95B0-EC0B-2671-E089C9340C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71143-33BF-4742-A7FE-4AF5F663F876}" type="datetimeFigureOut">
              <a:rPr lang="en-US" smtClean="0"/>
              <a:t>6/22/2023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A2573B-7021-7B4E-3CB5-553D0ACA0B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709E8E-7744-8527-C534-EF104DFFF9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B6393-1DC0-475B-B78A-485DCDF6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7074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D3170-711F-6367-22B2-EEFD9CEC7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8937A4-6643-FB07-F207-EC25A1DB8D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5D9E17-0AA8-AA8C-B16A-E7DE6A8616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71143-33BF-4742-A7FE-4AF5F663F876}" type="datetimeFigureOut">
              <a:rPr lang="en-US" smtClean="0"/>
              <a:t>6/22/2023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0DD91B-22CD-5FF8-008A-93B80DA037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E2D0A0-B21D-7C35-07BF-DD3C3A782A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B6393-1DC0-475B-B78A-485DCDF6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5315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74046A-0E3F-01B2-A4C7-E714185BE1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9DC85F-CFF3-03EC-14A1-531F119F38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FC3A5F-6102-861E-5469-4865DDB726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71143-33BF-4742-A7FE-4AF5F663F876}" type="datetimeFigureOut">
              <a:rPr lang="en-US" smtClean="0"/>
              <a:t>6/22/2023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859E16-429B-AEA7-4B25-C6A0A1274E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83D623-09C8-73E0-6B72-50B7DF2454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B6393-1DC0-475B-B78A-485DCDF6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548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71B273-FD2A-60C7-6D59-76E67D7E72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3CE7D5-7BBB-63E3-A4F9-477BC38F4A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757600-4E11-2F94-DEF1-62625BDF65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B6C406-DDDD-E045-C185-13B5A0AF13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71143-33BF-4742-A7FE-4AF5F663F876}" type="datetimeFigureOut">
              <a:rPr lang="en-US" smtClean="0"/>
              <a:t>6/22/2023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1E7D81-4B53-E305-AABF-A26848A56D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7F48E7-48D2-40D0-1EF4-DD1808762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B6393-1DC0-475B-B78A-485DCDF6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5859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D1CEFE-8896-DA23-D3D8-063A2FD497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F78EBB-F15C-3663-468C-B2208110AE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0E3594-7B37-0DBA-4419-763FB697E5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493BFA-5CE7-CAD3-3AD0-4487A554280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8B36A98-5D4F-B731-9D38-0FF6D352F01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0A20C42-BCAF-257C-B537-9F69715165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71143-33BF-4742-A7FE-4AF5F663F876}" type="datetimeFigureOut">
              <a:rPr lang="en-US" smtClean="0"/>
              <a:t>6/22/2023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9D5C1B5-C512-F7F9-C0AA-B72D69DC6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8F7EC4B-7463-941C-1923-F4F49A3370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B6393-1DC0-475B-B78A-485DCDF6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9618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C3DB0-8DE1-B75F-5D6A-1C92FDA7C8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ACF0A10-889A-0E0D-8D37-E3D1E49E0D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71143-33BF-4742-A7FE-4AF5F663F876}" type="datetimeFigureOut">
              <a:rPr lang="en-US" smtClean="0"/>
              <a:t>6/22/2023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55B799-27EA-29FA-7AB0-86B184C182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61415E-E49B-0D06-F286-0032ADD25F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B6393-1DC0-475B-B78A-485DCDF6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9630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E762D0D-F71F-C366-E77C-5042A1ECD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71143-33BF-4742-A7FE-4AF5F663F876}" type="datetimeFigureOut">
              <a:rPr lang="en-US" smtClean="0"/>
              <a:t>6/22/2023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214EE95-D90B-9347-7825-0F206BC566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82B774-A64B-42BE-49F5-9758790B7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B6393-1DC0-475B-B78A-485DCDF6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365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3E53D8-0003-301E-5DE9-D17E19DA4A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DB537D-EBCE-8331-9EAB-9734E303C3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A01344-A150-6CC3-C941-6D1CB31411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65CEDD-ED9B-860E-DEA2-1090F07FAC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71143-33BF-4742-A7FE-4AF5F663F876}" type="datetimeFigureOut">
              <a:rPr lang="en-US" smtClean="0"/>
              <a:t>6/22/2023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A5DAE9-A1A4-39B5-5EE5-38E1775158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8AC903-B86C-EF4F-E9D2-B2B41BF6DE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B6393-1DC0-475B-B78A-485DCDF6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1372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C2CF18-E30F-8E60-1C52-3D33CBFDB5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D0CA4AB-9BEC-D7BB-EC16-97D6EB5BD92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DE0DAF-8C40-3831-74D9-5248B85B1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F41BB1-236D-7042-966D-20150C0C8F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71143-33BF-4742-A7FE-4AF5F663F876}" type="datetimeFigureOut">
              <a:rPr lang="en-US" smtClean="0"/>
              <a:t>6/22/2023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F4D072-652D-316E-E78F-754B8BA14F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F8F688-4578-A286-6854-784ED0EE0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B6393-1DC0-475B-B78A-485DCDF6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1282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6FF3BF3-8FAB-CDD3-955C-0A204F071A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A82C17-F594-A242-F293-829325DFB2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F26BE8-518F-24F1-6A89-73F45244F52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E71143-33BF-4742-A7FE-4AF5F663F876}" type="datetimeFigureOut">
              <a:rPr lang="en-US" smtClean="0"/>
              <a:t>6/22/2023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9A6E57-ACE5-C4DD-82F0-D06CD68FB1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0542C5-A8F1-7200-D0B3-1882BC78D9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0B6393-1DC0-475B-B78A-485DCDF6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8806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0.png"/><Relationship Id="rId5" Type="http://schemas.openxmlformats.org/officeDocument/2006/relationships/image" Target="../media/image40.png"/><Relationship Id="rId4" Type="http://schemas.openxmlformats.org/officeDocument/2006/relationships/image" Target="../media/image4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1.svg"/><Relationship Id="rId5" Type="http://schemas.openxmlformats.org/officeDocument/2006/relationships/image" Target="../media/image50.png"/><Relationship Id="rId4" Type="http://schemas.openxmlformats.org/officeDocument/2006/relationships/image" Target="../media/image49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15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jpg"/><Relationship Id="rId11" Type="http://schemas.openxmlformats.org/officeDocument/2006/relationships/image" Target="../media/image19.svg"/><Relationship Id="rId5" Type="http://schemas.openxmlformats.org/officeDocument/2006/relationships/image" Target="../media/image14.png"/><Relationship Id="rId10" Type="http://schemas.openxmlformats.org/officeDocument/2006/relationships/image" Target="../media/image18.png"/><Relationship Id="rId4" Type="http://schemas.openxmlformats.org/officeDocument/2006/relationships/image" Target="../media/image16.svg"/><Relationship Id="rId9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8D726-0BF3-4422-F231-7D92A649041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Automatic Optimization of Radiotherapy Treatments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E15AFE-CAE1-7D61-232A-59B18B552A8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Using Reinforcement Learning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E9FD6A3-7324-113D-6988-EFE2C9942376}"/>
              </a:ext>
            </a:extLst>
          </p:cNvPr>
          <p:cNvGrpSpPr/>
          <p:nvPr/>
        </p:nvGrpSpPr>
        <p:grpSpPr>
          <a:xfrm>
            <a:off x="285812" y="5349875"/>
            <a:ext cx="11620376" cy="1351290"/>
            <a:chOff x="108012" y="5349875"/>
            <a:chExt cx="11620376" cy="1351290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D23AAEEC-811B-D5E9-8C0C-7CBA268D315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024640" y="5510985"/>
              <a:ext cx="2002802" cy="1038596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357AAEFD-327C-B63F-3DAC-E0490F409FF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689792" y="5506222"/>
              <a:ext cx="1038596" cy="1038596"/>
            </a:xfrm>
            <a:prstGeom prst="rect">
              <a:avLst/>
            </a:prstGeom>
          </p:spPr>
        </p:pic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B1603407-F8DA-3673-05EA-A20170A86CB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426972" y="5679927"/>
              <a:ext cx="1935318" cy="691185"/>
            </a:xfrm>
            <a:prstGeom prst="rect">
              <a:avLst/>
            </a:prstGeom>
          </p:spPr>
        </p:pic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1E6DA5A5-3B55-1410-92E7-120B432D156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8012" y="5349875"/>
              <a:ext cx="1801720" cy="1351290"/>
            </a:xfrm>
            <a:prstGeom prst="rect">
              <a:avLst/>
            </a:prstGeom>
          </p:spPr>
        </p:pic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A6320C87-545D-DDDB-A835-9B15D75BF7F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572082" y="5602673"/>
              <a:ext cx="2192540" cy="8456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102527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0A2D5-3E8E-0F17-308B-57E6405B5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Sliding Window (1/3)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2632389-6E16-9833-86FB-47DD3B2560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72626" y="1595675"/>
            <a:ext cx="3127220" cy="4844909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C591BA10-2FE1-7946-8195-05D4FCE052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50304" y="1595675"/>
            <a:ext cx="3127220" cy="484490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F3B4487-09BB-8EDB-A4F3-4886916E5F24}"/>
              </a:ext>
            </a:extLst>
          </p:cNvPr>
          <p:cNvSpPr txBox="1"/>
          <p:nvPr/>
        </p:nvSpPr>
        <p:spPr>
          <a:xfrm>
            <a:off x="3068493" y="6440584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Ideal fluence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2FA87A-791E-D758-6CAA-8F0DD281A367}"/>
              </a:ext>
            </a:extLst>
          </p:cNvPr>
          <p:cNvSpPr txBox="1"/>
          <p:nvPr/>
        </p:nvSpPr>
        <p:spPr>
          <a:xfrm>
            <a:off x="7761542" y="6440584"/>
            <a:ext cx="1960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Discretized fluence</a:t>
            </a:r>
          </a:p>
        </p:txBody>
      </p:sp>
    </p:spTree>
    <p:extLst>
      <p:ext uri="{BB962C8B-B14F-4D97-AF65-F5344CB8AC3E}">
        <p14:creationId xmlns:p14="http://schemas.microsoft.com/office/powerpoint/2010/main" val="1951634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0A2D5-3E8E-0F17-308B-57E6405B5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Sliding Window (2/3)</a:t>
            </a:r>
          </a:p>
        </p:txBody>
      </p:sp>
    </p:spTree>
    <p:extLst>
      <p:ext uri="{BB962C8B-B14F-4D97-AF65-F5344CB8AC3E}">
        <p14:creationId xmlns:p14="http://schemas.microsoft.com/office/powerpoint/2010/main" val="18362894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0A2D5-3E8E-0F17-308B-57E6405B5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Sliding Window (3/3)</a:t>
            </a:r>
          </a:p>
        </p:txBody>
      </p:sp>
    </p:spTree>
    <p:extLst>
      <p:ext uri="{BB962C8B-B14F-4D97-AF65-F5344CB8AC3E}">
        <p14:creationId xmlns:p14="http://schemas.microsoft.com/office/powerpoint/2010/main" val="2085141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A66809-5545-7F0D-960D-C6486AC756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Radiotherapy Workflow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44DD285F-5D1C-7E1A-8217-726358DE56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2476500"/>
            <a:ext cx="12192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8821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A66809-5545-7F0D-960D-C6486AC756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Radiotherapy Workflow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24F8581A-4AA4-1C90-2781-33D2E2823E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2381250"/>
            <a:ext cx="12192000" cy="20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0738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9C4BB-5FD9-25F7-5D74-D1DE2FEC03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Problem statement</a:t>
            </a:r>
          </a:p>
        </p:txBody>
      </p:sp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49C0DBD5-43E8-6C31-4144-D69E0CFF40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563"/>
            <a:ext cx="4531678" cy="40176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2AD1634-3746-E98F-8D32-4799F53E8A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725" y="1325563"/>
            <a:ext cx="7528275" cy="553243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BA481F2-1C78-1235-24CB-44DC8FC5015F}"/>
              </a:ext>
            </a:extLst>
          </p:cNvPr>
          <p:cNvSpPr txBox="1"/>
          <p:nvPr/>
        </p:nvSpPr>
        <p:spPr>
          <a:xfrm>
            <a:off x="1302209" y="5343213"/>
            <a:ext cx="1927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List of “objectives”</a:t>
            </a:r>
          </a:p>
        </p:txBody>
      </p:sp>
    </p:spTree>
    <p:extLst>
      <p:ext uri="{BB962C8B-B14F-4D97-AF65-F5344CB8AC3E}">
        <p14:creationId xmlns:p14="http://schemas.microsoft.com/office/powerpoint/2010/main" val="4002267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8447D-7695-40FB-4A9F-43B6D6505A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7250" y="1"/>
            <a:ext cx="10515600" cy="1314450"/>
          </a:xfrm>
        </p:spPr>
        <p:txBody>
          <a:bodyPr/>
          <a:lstStyle/>
          <a:p>
            <a:r>
              <a:rPr lang="en-US" dirty="0"/>
              <a:t>Mathematical formulation</a:t>
            </a:r>
          </a:p>
        </p:txBody>
      </p:sp>
      <p:pic>
        <p:nvPicPr>
          <p:cNvPr id="19" name="Content Placeholder 18" descr="Text&#10;&#10;Description automatically generated">
            <a:extLst>
              <a:ext uri="{FF2B5EF4-FFF2-40B4-BE49-F238E27FC236}">
                <a16:creationId xmlns:a16="http://schemas.microsoft.com/office/drawing/2014/main" id="{8E1E8791-A48E-B924-ED24-3CA9B310C3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10580"/>
          <a:stretch/>
        </p:blipFill>
        <p:spPr>
          <a:xfrm>
            <a:off x="1195499" y="1314450"/>
            <a:ext cx="9839101" cy="5543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2160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8447D-7695-40FB-4A9F-43B6D6505A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7250" y="1"/>
            <a:ext cx="10515600" cy="1314450"/>
          </a:xfrm>
        </p:spPr>
        <p:txBody>
          <a:bodyPr/>
          <a:lstStyle/>
          <a:p>
            <a:r>
              <a:rPr lang="en-US" dirty="0"/>
              <a:t>Mathematical formulation</a:t>
            </a:r>
          </a:p>
        </p:txBody>
      </p:sp>
      <p:pic>
        <p:nvPicPr>
          <p:cNvPr id="6" name="Content Placeholder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EA4323F-ADA9-1D01-46E1-351C9E2F9A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1" b="84677"/>
          <a:stretch/>
        </p:blipFill>
        <p:spPr>
          <a:xfrm>
            <a:off x="857250" y="1314451"/>
            <a:ext cx="10477500" cy="406401"/>
          </a:xfrm>
          <a:prstGeom prst="rect">
            <a:avLst/>
          </a:prstGeo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DE1FFE64-57CE-0A8B-45D0-EFFB956CDDF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85422"/>
          <a:stretch/>
        </p:blipFill>
        <p:spPr>
          <a:xfrm>
            <a:off x="857250" y="4183745"/>
            <a:ext cx="10515600" cy="406401"/>
          </a:xfrm>
          <a:prstGeom prst="rect">
            <a:avLst/>
          </a:prstGeom>
        </p:spPr>
      </p:pic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C1EBEABE-D4D7-D12F-9137-350A3AD3684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976" t="36310" r="30030" b="44690"/>
          <a:stretch/>
        </p:blipFill>
        <p:spPr>
          <a:xfrm>
            <a:off x="3287714" y="4809462"/>
            <a:ext cx="5654671" cy="694796"/>
          </a:xfrm>
          <a:prstGeom prst="rect">
            <a:avLst/>
          </a:prstGeom>
        </p:spPr>
      </p:pic>
      <p:pic>
        <p:nvPicPr>
          <p:cNvPr id="9" name="Content Placeholder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FA8F8FD-01E2-E41B-6A3D-16995A5CFF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991" t="29790" r="29082" b="35598"/>
          <a:stretch/>
        </p:blipFill>
        <p:spPr>
          <a:xfrm>
            <a:off x="3543938" y="1720852"/>
            <a:ext cx="5104124" cy="1148881"/>
          </a:xfrm>
          <a:prstGeom prst="rect">
            <a:avLst/>
          </a:prstGeom>
        </p:spPr>
      </p:pic>
      <p:pic>
        <p:nvPicPr>
          <p:cNvPr id="10" name="Picture 9" descr="Table&#10;&#10;Description automatically generated">
            <a:extLst>
              <a:ext uri="{FF2B5EF4-FFF2-40B4-BE49-F238E27FC236}">
                <a16:creationId xmlns:a16="http://schemas.microsoft.com/office/drawing/2014/main" id="{2120F06C-A23B-AA5D-3927-27DF2C169F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06597" y="2353037"/>
            <a:ext cx="1944913" cy="1724301"/>
          </a:xfrm>
          <a:prstGeom prst="rect">
            <a:avLst/>
          </a:pr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325ACAD-E0A3-13C0-AB56-35C138804262}"/>
              </a:ext>
            </a:extLst>
          </p:cNvPr>
          <p:cNvSpPr/>
          <p:nvPr/>
        </p:nvSpPr>
        <p:spPr>
          <a:xfrm>
            <a:off x="4366078" y="2800337"/>
            <a:ext cx="4690836" cy="475798"/>
          </a:xfrm>
          <a:custGeom>
            <a:avLst/>
            <a:gdLst>
              <a:gd name="connsiteX0" fmla="*/ 0 w 3497943"/>
              <a:gd name="connsiteY0" fmla="*/ 0 h 851335"/>
              <a:gd name="connsiteX1" fmla="*/ 1364343 w 3497943"/>
              <a:gd name="connsiteY1" fmla="*/ 798286 h 851335"/>
              <a:gd name="connsiteX2" fmla="*/ 3497943 w 3497943"/>
              <a:gd name="connsiteY2" fmla="*/ 711200 h 851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97943" h="851335">
                <a:moveTo>
                  <a:pt x="0" y="0"/>
                </a:moveTo>
                <a:cubicBezTo>
                  <a:pt x="390676" y="339876"/>
                  <a:pt x="781352" y="679753"/>
                  <a:pt x="1364343" y="798286"/>
                </a:cubicBezTo>
                <a:cubicBezTo>
                  <a:pt x="1947334" y="916819"/>
                  <a:pt x="2722638" y="814009"/>
                  <a:pt x="3497943" y="711200"/>
                </a:cubicBezTo>
              </a:path>
            </a:pathLst>
          </a:custGeom>
          <a:ln w="381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Text&#10;&#10;Description automatically generated">
            <a:extLst>
              <a:ext uri="{FF2B5EF4-FFF2-40B4-BE49-F238E27FC236}">
                <a16:creationId xmlns:a16="http://schemas.microsoft.com/office/drawing/2014/main" id="{7FF3661D-53D2-7A4F-93CD-B78748F0C25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522" t="75315" r="57362" b="10796"/>
          <a:stretch/>
        </p:blipFill>
        <p:spPr>
          <a:xfrm>
            <a:off x="3287714" y="5670023"/>
            <a:ext cx="2387097" cy="5814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7615EC2-066A-73AF-A7E8-BE0EC4584C95}"/>
                  </a:ext>
                </a:extLst>
              </p:cNvPr>
              <p:cNvSpPr txBox="1"/>
              <p:nvPr/>
            </p:nvSpPr>
            <p:spPr>
              <a:xfrm>
                <a:off x="5800051" y="6232370"/>
                <a:ext cx="55336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i="1" dirty="0">
                    <a:solidFill>
                      <a:schemeClr val="bg1">
                        <a:lumMod val="50000"/>
                      </a:schemeClr>
                    </a:solidFill>
                  </a:rPr>
                  <a:t>if constraint is not satisfied for structure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i="1" dirty="0">
                    <a:solidFill>
                      <a:schemeClr val="bg1">
                        <a:lumMod val="50000"/>
                      </a:schemeClr>
                    </a:solidFill>
                  </a:rPr>
                  <a:t>, else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)=0</m:t>
                    </m:r>
                  </m:oMath>
                </a14:m>
                <a:endParaRPr lang="en-US" i="1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7615EC2-066A-73AF-A7E8-BE0EC4584C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0051" y="6232370"/>
                <a:ext cx="5533694" cy="369332"/>
              </a:xfrm>
              <a:prstGeom prst="rect">
                <a:avLst/>
              </a:prstGeom>
              <a:blipFill>
                <a:blip r:embed="rId6"/>
                <a:stretch>
                  <a:fillRect l="-881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C932AA18-C77F-574F-F4F0-96298A8FD1C3}"/>
              </a:ext>
            </a:extLst>
          </p:cNvPr>
          <p:cNvSpPr/>
          <p:nvPr/>
        </p:nvSpPr>
        <p:spPr>
          <a:xfrm>
            <a:off x="4718512" y="6232370"/>
            <a:ext cx="1081539" cy="250237"/>
          </a:xfrm>
          <a:custGeom>
            <a:avLst/>
            <a:gdLst>
              <a:gd name="connsiteX0" fmla="*/ 0 w 3497943"/>
              <a:gd name="connsiteY0" fmla="*/ 0 h 851335"/>
              <a:gd name="connsiteX1" fmla="*/ 1364343 w 3497943"/>
              <a:gd name="connsiteY1" fmla="*/ 798286 h 851335"/>
              <a:gd name="connsiteX2" fmla="*/ 3497943 w 3497943"/>
              <a:gd name="connsiteY2" fmla="*/ 711200 h 851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97943" h="851335">
                <a:moveTo>
                  <a:pt x="0" y="0"/>
                </a:moveTo>
                <a:cubicBezTo>
                  <a:pt x="390676" y="339876"/>
                  <a:pt x="781352" y="679753"/>
                  <a:pt x="1364343" y="798286"/>
                </a:cubicBezTo>
                <a:cubicBezTo>
                  <a:pt x="1947334" y="916819"/>
                  <a:pt x="2722638" y="814009"/>
                  <a:pt x="3497943" y="711200"/>
                </a:cubicBezTo>
              </a:path>
            </a:pathLst>
          </a:custGeom>
          <a:ln w="381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D62A1DA-6A7C-1BE1-B8C8-503B0494EB9A}"/>
              </a:ext>
            </a:extLst>
          </p:cNvPr>
          <p:cNvSpPr/>
          <p:nvPr/>
        </p:nvSpPr>
        <p:spPr>
          <a:xfrm>
            <a:off x="5295278" y="4849432"/>
            <a:ext cx="504773" cy="483194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C58C2E0-15B4-1A5D-3EA7-5F15A0F45743}"/>
              </a:ext>
            </a:extLst>
          </p:cNvPr>
          <p:cNvSpPr/>
          <p:nvPr/>
        </p:nvSpPr>
        <p:spPr>
          <a:xfrm>
            <a:off x="7015019" y="4849432"/>
            <a:ext cx="504773" cy="483194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631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5" grpId="0"/>
      <p:bldP spid="16" grpId="0" animBg="1"/>
      <p:bldP spid="17" grpId="0" animBg="1"/>
      <p:bldP spid="1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258A3-B417-F832-273A-6DB8BE09D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Workflow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F9BED2-86F0-7105-4F27-EF4691ACF15E}"/>
              </a:ext>
            </a:extLst>
          </p:cNvPr>
          <p:cNvSpPr txBox="1"/>
          <p:nvPr/>
        </p:nvSpPr>
        <p:spPr>
          <a:xfrm>
            <a:off x="581892" y="2016829"/>
            <a:ext cx="254915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Patient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CT scan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OARs &amp; PTVs contours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doctors' objectives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466D7275-6B2D-0BF3-918E-876DE057A9B5}"/>
              </a:ext>
            </a:extLst>
          </p:cNvPr>
          <p:cNvSpPr/>
          <p:nvPr/>
        </p:nvSpPr>
        <p:spPr>
          <a:xfrm>
            <a:off x="3411605" y="1690688"/>
            <a:ext cx="5029200" cy="1852612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Engine minimizing the objective function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40145C-5F84-359C-0311-4533B08582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6546" y="2212131"/>
            <a:ext cx="587007" cy="58700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B171EB-73A4-86DF-C0E6-20DAAFA7F39E}"/>
              </a:ext>
            </a:extLst>
          </p:cNvPr>
          <p:cNvSpPr txBox="1"/>
          <p:nvPr/>
        </p:nvSpPr>
        <p:spPr>
          <a:xfrm>
            <a:off x="4456546" y="4358247"/>
            <a:ext cx="28889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Input from dosimetrist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Weights of each objective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607E0DC-6139-758B-3009-DA510C6BEAE3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5901012" y="3056052"/>
            <a:ext cx="0" cy="1302195"/>
          </a:xfrm>
          <a:prstGeom prst="straightConnector1">
            <a:avLst/>
          </a:prstGeom>
          <a:ln w="104775"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FF397E52-7366-8DF2-DFC9-E19D8A72E0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7596" y="2212130"/>
            <a:ext cx="587007" cy="58700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DC83D74-CA36-21C7-2D02-F42365457C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8646" y="2212130"/>
            <a:ext cx="587007" cy="58700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7A3EE8D-623A-9F0C-02E5-3CD2A0918DD7}"/>
              </a:ext>
            </a:extLst>
          </p:cNvPr>
          <p:cNvSpPr txBox="1"/>
          <p:nvPr/>
        </p:nvSpPr>
        <p:spPr>
          <a:xfrm>
            <a:off x="8721359" y="2016828"/>
            <a:ext cx="202779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Treatment plan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Fluences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Leaf movements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Dose per organ</a:t>
            </a:r>
          </a:p>
        </p:txBody>
      </p:sp>
      <p:pic>
        <p:nvPicPr>
          <p:cNvPr id="19" name="Picture 18" descr="Icon&#10;&#10;Description automatically generated">
            <a:extLst>
              <a:ext uri="{FF2B5EF4-FFF2-40B4-BE49-F238E27FC236}">
                <a16:creationId xmlns:a16="http://schemas.microsoft.com/office/drawing/2014/main" id="{FB4FADFA-ED9C-6456-DB2D-A2DA1D54B6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4155" y="4206585"/>
            <a:ext cx="902391" cy="902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17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1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258A3-B417-F832-273A-6DB8BE09D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Automatization try </a:t>
            </a:r>
            <a:r>
              <a:rPr lang="en-US" i="1" dirty="0"/>
              <a:t>“baseline”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F9BED2-86F0-7105-4F27-EF4691ACF15E}"/>
              </a:ext>
            </a:extLst>
          </p:cNvPr>
          <p:cNvSpPr txBox="1"/>
          <p:nvPr/>
        </p:nvSpPr>
        <p:spPr>
          <a:xfrm>
            <a:off x="581892" y="2016829"/>
            <a:ext cx="254915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Patient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CT scan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OARs &amp; PTVs contours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doctors' objectives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466D7275-6B2D-0BF3-918E-876DE057A9B5}"/>
              </a:ext>
            </a:extLst>
          </p:cNvPr>
          <p:cNvSpPr/>
          <p:nvPr/>
        </p:nvSpPr>
        <p:spPr>
          <a:xfrm>
            <a:off x="3411605" y="1690688"/>
            <a:ext cx="5029200" cy="1852612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Engine minimizing the objective function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40145C-5F84-359C-0311-4533B08582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6546" y="2212131"/>
            <a:ext cx="587007" cy="587007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607E0DC-6139-758B-3009-DA510C6BEAE3}"/>
              </a:ext>
            </a:extLst>
          </p:cNvPr>
          <p:cNvCxnSpPr>
            <a:cxnSpLocks/>
          </p:cNvCxnSpPr>
          <p:nvPr/>
        </p:nvCxnSpPr>
        <p:spPr>
          <a:xfrm flipV="1">
            <a:off x="5901012" y="3056052"/>
            <a:ext cx="0" cy="1302195"/>
          </a:xfrm>
          <a:prstGeom prst="straightConnector1">
            <a:avLst/>
          </a:prstGeom>
          <a:ln w="104775"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FF397E52-7366-8DF2-DFC9-E19D8A72E0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7596" y="2212130"/>
            <a:ext cx="587007" cy="58700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DC83D74-CA36-21C7-2D02-F42365457C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8646" y="2212130"/>
            <a:ext cx="587007" cy="58700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7A3EE8D-623A-9F0C-02E5-3CD2A0918DD7}"/>
              </a:ext>
            </a:extLst>
          </p:cNvPr>
          <p:cNvSpPr txBox="1"/>
          <p:nvPr/>
        </p:nvSpPr>
        <p:spPr>
          <a:xfrm>
            <a:off x="8721359" y="2016828"/>
            <a:ext cx="202779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Treatment plan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Fluences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Leaf movements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Dose per organ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D3E2BB-5CD1-835F-7E88-66BD591090EF}"/>
              </a:ext>
            </a:extLst>
          </p:cNvPr>
          <p:cNvSpPr txBox="1"/>
          <p:nvPr/>
        </p:nvSpPr>
        <p:spPr>
          <a:xfrm>
            <a:off x="820230" y="4723997"/>
            <a:ext cx="32168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Fine tuning </a:t>
            </a:r>
            <a:r>
              <a:rPr lang="en-US" dirty="0"/>
              <a:t>of hyper parameters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E455C40D-28E3-E9FF-8102-80694AE84098}"/>
              </a:ext>
            </a:extLst>
          </p:cNvPr>
          <p:cNvSpPr/>
          <p:nvPr/>
        </p:nvSpPr>
        <p:spPr>
          <a:xfrm>
            <a:off x="5015000" y="4339873"/>
            <a:ext cx="1772024" cy="1137581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Meta-optimizer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08C01FC-80AB-B1CA-0788-DD6ED4F616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7508" y="4689142"/>
            <a:ext cx="587007" cy="587007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23198F5-AD7B-D82D-2A11-CC262232E1BC}"/>
              </a:ext>
            </a:extLst>
          </p:cNvPr>
          <p:cNvCxnSpPr>
            <a:cxnSpLocks/>
            <a:stCxn id="4" idx="3"/>
            <a:endCxn id="10" idx="1"/>
          </p:cNvCxnSpPr>
          <p:nvPr/>
        </p:nvCxnSpPr>
        <p:spPr>
          <a:xfrm>
            <a:off x="4037073" y="4908663"/>
            <a:ext cx="977927" cy="1"/>
          </a:xfrm>
          <a:prstGeom prst="straightConnector1">
            <a:avLst/>
          </a:prstGeom>
          <a:ln w="104775"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 descr="Icon&#10;&#10;Description automatically generated">
            <a:extLst>
              <a:ext uri="{FF2B5EF4-FFF2-40B4-BE49-F238E27FC236}">
                <a16:creationId xmlns:a16="http://schemas.microsoft.com/office/drawing/2014/main" id="{0F0CD050-CCE8-6F8D-F9B8-BB72066105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2301" y="5093329"/>
            <a:ext cx="902391" cy="902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837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C8AE96A-B9D7-CC4A-A44F-A812FEA4D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024406"/>
          </a:xfrm>
        </p:spPr>
        <p:txBody>
          <a:bodyPr/>
          <a:lstStyle/>
          <a:p>
            <a:pPr algn="ctr"/>
            <a:r>
              <a:rPr lang="en-US" dirty="0"/>
              <a:t>Cancer treatments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5E1E36-1CE3-4072-63F8-A4141AB84C07}"/>
              </a:ext>
            </a:extLst>
          </p:cNvPr>
          <p:cNvSpPr txBox="1"/>
          <p:nvPr/>
        </p:nvSpPr>
        <p:spPr>
          <a:xfrm>
            <a:off x="1685220" y="1314145"/>
            <a:ext cx="18386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Surgery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6AC0DC-A17E-74CC-522C-ECF44A6194C3}"/>
              </a:ext>
            </a:extLst>
          </p:cNvPr>
          <p:cNvSpPr txBox="1"/>
          <p:nvPr/>
        </p:nvSpPr>
        <p:spPr>
          <a:xfrm>
            <a:off x="7692088" y="1339502"/>
            <a:ext cx="29865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dirty="0"/>
              <a:t>Chemotherapy</a:t>
            </a:r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F63D88D2-CAE3-58A6-C5E2-CD72F6967D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80136" y="1356391"/>
            <a:ext cx="604085" cy="60408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F43F70A-FF0B-FF80-20FB-E08DF76E63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284" y="2216576"/>
            <a:ext cx="5046591" cy="3364393"/>
          </a:xfrm>
          <a:prstGeom prst="rect">
            <a:avLst/>
          </a:prstGeom>
        </p:spPr>
      </p:pic>
      <p:pic>
        <p:nvPicPr>
          <p:cNvPr id="13" name="Picture 12" descr="A picture containing bandage, person, indoor, scissors&#10;&#10;Description automatically generated">
            <a:extLst>
              <a:ext uri="{FF2B5EF4-FFF2-40B4-BE49-F238E27FC236}">
                <a16:creationId xmlns:a16="http://schemas.microsoft.com/office/drawing/2014/main" id="{3482AE21-1B66-F7EF-8B73-C013FFC5FB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3857" y="2216576"/>
            <a:ext cx="4485857" cy="3364393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A4B8309D-F404-C3E8-D676-DE2CE9AB4AD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020400" y="1314145"/>
            <a:ext cx="671688" cy="671688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4933391-B07C-6683-2EA1-F365BB44D81C}"/>
              </a:ext>
            </a:extLst>
          </p:cNvPr>
          <p:cNvCxnSpPr>
            <a:cxnSpLocks/>
            <a:endCxn id="5" idx="0"/>
          </p:cNvCxnSpPr>
          <p:nvPr/>
        </p:nvCxnSpPr>
        <p:spPr>
          <a:xfrm flipH="1">
            <a:off x="2604536" y="707923"/>
            <a:ext cx="1269374" cy="606222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08B2545-2EA3-ED70-665F-73BFC77AC3AF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8318092" y="707923"/>
            <a:ext cx="867270" cy="631579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C0DAA507-F22A-C494-9795-7B0734ABF85B}"/>
              </a:ext>
            </a:extLst>
          </p:cNvPr>
          <p:cNvSpPr txBox="1"/>
          <p:nvPr/>
        </p:nvSpPr>
        <p:spPr>
          <a:xfrm>
            <a:off x="1052283" y="5577815"/>
            <a:ext cx="56015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+: Safe (little damage to healthy tissues)</a:t>
            </a:r>
          </a:p>
          <a:p>
            <a:r>
              <a:rPr lang="en-US" sz="2400" dirty="0"/>
              <a:t>-: Tumor needs to be localized &amp; accessible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0BB2428-18B9-CABE-D095-AA434B13BA43}"/>
              </a:ext>
            </a:extLst>
          </p:cNvPr>
          <p:cNvSpPr txBox="1"/>
          <p:nvPr/>
        </p:nvSpPr>
        <p:spPr>
          <a:xfrm>
            <a:off x="6653857" y="5577815"/>
            <a:ext cx="49875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-: Heavy medicine on all the body</a:t>
            </a:r>
          </a:p>
          <a:p>
            <a:r>
              <a:rPr lang="en-US" sz="2400" dirty="0"/>
              <a:t>+: Tumor does </a:t>
            </a:r>
            <a:r>
              <a:rPr lang="en-US" sz="2400" b="1" dirty="0"/>
              <a:t>not</a:t>
            </a:r>
            <a:r>
              <a:rPr lang="en-US" sz="2400" dirty="0"/>
              <a:t> need to be localized</a:t>
            </a:r>
          </a:p>
        </p:txBody>
      </p:sp>
    </p:spTree>
    <p:extLst>
      <p:ext uri="{BB962C8B-B14F-4D97-AF65-F5344CB8AC3E}">
        <p14:creationId xmlns:p14="http://schemas.microsoft.com/office/powerpoint/2010/main" val="34392493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3BB9C5F-54BE-9FF0-AED6-03833BFD116F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7654587" y="2616993"/>
            <a:ext cx="1066772" cy="203567"/>
          </a:xfrm>
          <a:prstGeom prst="straightConnector1">
            <a:avLst/>
          </a:prstGeom>
          <a:ln w="1905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D4258A3-B417-F832-273A-6DB8BE09D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(bis) Automatization try</a:t>
            </a:r>
            <a:endParaRPr lang="en-US" i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F9BED2-86F0-7105-4F27-EF4691ACF15E}"/>
              </a:ext>
            </a:extLst>
          </p:cNvPr>
          <p:cNvSpPr txBox="1"/>
          <p:nvPr/>
        </p:nvSpPr>
        <p:spPr>
          <a:xfrm>
            <a:off x="581892" y="2016829"/>
            <a:ext cx="254915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Patient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CT scan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OARs &amp; PTVs contours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doctors' objectives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466D7275-6B2D-0BF3-918E-876DE057A9B5}"/>
              </a:ext>
            </a:extLst>
          </p:cNvPr>
          <p:cNvSpPr/>
          <p:nvPr/>
        </p:nvSpPr>
        <p:spPr>
          <a:xfrm>
            <a:off x="3411604" y="1690688"/>
            <a:ext cx="3617845" cy="3786766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Engine minimizing the objective function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40145C-5F84-359C-0311-4533B08582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8407" y="2841994"/>
            <a:ext cx="587007" cy="587007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607E0DC-6139-758B-3009-DA510C6BEAE3}"/>
              </a:ext>
            </a:extLst>
          </p:cNvPr>
          <p:cNvCxnSpPr>
            <a:cxnSpLocks/>
          </p:cNvCxnSpPr>
          <p:nvPr/>
        </p:nvCxnSpPr>
        <p:spPr>
          <a:xfrm flipV="1">
            <a:off x="4529457" y="4533006"/>
            <a:ext cx="0" cy="1302195"/>
          </a:xfrm>
          <a:prstGeom prst="straightConnector1">
            <a:avLst/>
          </a:prstGeom>
          <a:ln w="104775"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FF397E52-7366-8DF2-DFC9-E19D8A72E0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9457" y="2841993"/>
            <a:ext cx="587007" cy="58700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DC83D74-CA36-21C7-2D02-F42365457C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0507" y="2841993"/>
            <a:ext cx="587007" cy="58700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7A3EE8D-623A-9F0C-02E5-3CD2A0918DD7}"/>
              </a:ext>
            </a:extLst>
          </p:cNvPr>
          <p:cNvSpPr txBox="1"/>
          <p:nvPr/>
        </p:nvSpPr>
        <p:spPr>
          <a:xfrm>
            <a:off x="8721359" y="2016828"/>
            <a:ext cx="202779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Treatment plan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Fluences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Leaf movements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Dose per organ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E455C40D-28E3-E9FF-8102-80694AE84098}"/>
              </a:ext>
            </a:extLst>
          </p:cNvPr>
          <p:cNvSpPr/>
          <p:nvPr/>
        </p:nvSpPr>
        <p:spPr>
          <a:xfrm>
            <a:off x="3643445" y="5841551"/>
            <a:ext cx="1772024" cy="454491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Sets of Weights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6D4A47E-3FC2-F32E-5D0B-0FF9D2804005}"/>
              </a:ext>
            </a:extLst>
          </p:cNvPr>
          <p:cNvSpPr/>
          <p:nvPr/>
        </p:nvSpPr>
        <p:spPr>
          <a:xfrm>
            <a:off x="7160244" y="1404938"/>
            <a:ext cx="533400" cy="904875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 u="sng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DC6D151-0DF9-CBC8-A52F-5D4C923F5E8C}"/>
              </a:ext>
            </a:extLst>
          </p:cNvPr>
          <p:cNvSpPr/>
          <p:nvPr/>
        </p:nvSpPr>
        <p:spPr>
          <a:xfrm>
            <a:off x="7160244" y="2556068"/>
            <a:ext cx="533400" cy="904875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18A215D-70CC-0A24-3F8C-C41EDFC6C6A1}"/>
              </a:ext>
            </a:extLst>
          </p:cNvPr>
          <p:cNvSpPr/>
          <p:nvPr/>
        </p:nvSpPr>
        <p:spPr>
          <a:xfrm>
            <a:off x="7160244" y="3707198"/>
            <a:ext cx="533400" cy="904875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85EB316-5052-848E-C315-52321260131B}"/>
              </a:ext>
            </a:extLst>
          </p:cNvPr>
          <p:cNvSpPr/>
          <p:nvPr/>
        </p:nvSpPr>
        <p:spPr>
          <a:xfrm>
            <a:off x="7160244" y="4858329"/>
            <a:ext cx="533400" cy="904875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pic>
        <p:nvPicPr>
          <p:cNvPr id="22" name="Picture 21" descr="A person in a white coat&#10;&#10;Description automatically generated with medium confidence">
            <a:extLst>
              <a:ext uri="{FF2B5EF4-FFF2-40B4-BE49-F238E27FC236}">
                <a16:creationId xmlns:a16="http://schemas.microsoft.com/office/drawing/2014/main" id="{A6A3517B-6AE8-DF85-1FA3-4137E90E5B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9734" y="3882755"/>
            <a:ext cx="1300501" cy="1300501"/>
          </a:xfrm>
          <a:prstGeom prst="rect">
            <a:avLst/>
          </a:prstGeom>
        </p:spPr>
      </p:pic>
      <p:sp>
        <p:nvSpPr>
          <p:cNvPr id="24" name="Oval 23">
            <a:extLst>
              <a:ext uri="{FF2B5EF4-FFF2-40B4-BE49-F238E27FC236}">
                <a16:creationId xmlns:a16="http://schemas.microsoft.com/office/drawing/2014/main" id="{84A36CDE-C82E-31FF-FB81-DC3507B942F8}"/>
              </a:ext>
            </a:extLst>
          </p:cNvPr>
          <p:cNvSpPr/>
          <p:nvPr/>
        </p:nvSpPr>
        <p:spPr>
          <a:xfrm>
            <a:off x="7160244" y="2556067"/>
            <a:ext cx="533400" cy="904875"/>
          </a:xfrm>
          <a:prstGeom prst="ellipse">
            <a:avLst/>
          </a:prstGeom>
          <a:noFill/>
          <a:ln w="762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343625BD-A961-C68D-5D78-3F4A8AB30348}"/>
              </a:ext>
            </a:extLst>
          </p:cNvPr>
          <p:cNvSpPr/>
          <p:nvPr/>
        </p:nvSpPr>
        <p:spPr>
          <a:xfrm>
            <a:off x="7734300" y="3019425"/>
            <a:ext cx="1000125" cy="1000125"/>
          </a:xfrm>
          <a:custGeom>
            <a:avLst/>
            <a:gdLst>
              <a:gd name="connsiteX0" fmla="*/ 1000125 w 1000125"/>
              <a:gd name="connsiteY0" fmla="*/ 1000125 h 1000125"/>
              <a:gd name="connsiteX1" fmla="*/ 619125 w 1000125"/>
              <a:gd name="connsiteY1" fmla="*/ 295275 h 1000125"/>
              <a:gd name="connsiteX2" fmla="*/ 0 w 1000125"/>
              <a:gd name="connsiteY2" fmla="*/ 0 h 1000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0125" h="1000125">
                <a:moveTo>
                  <a:pt x="1000125" y="1000125"/>
                </a:moveTo>
                <a:cubicBezTo>
                  <a:pt x="892968" y="731043"/>
                  <a:pt x="785812" y="461962"/>
                  <a:pt x="619125" y="295275"/>
                </a:cubicBezTo>
                <a:cubicBezTo>
                  <a:pt x="452438" y="128588"/>
                  <a:pt x="226219" y="64294"/>
                  <a:pt x="0" y="0"/>
                </a:cubicBezTo>
              </a:path>
            </a:pathLst>
          </a:custGeom>
          <a:noFill/>
          <a:ln w="762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BA6333C-25D3-B5C6-8DF8-AADE87420D27}"/>
              </a:ext>
            </a:extLst>
          </p:cNvPr>
          <p:cNvSpPr txBox="1"/>
          <p:nvPr/>
        </p:nvSpPr>
        <p:spPr>
          <a:xfrm>
            <a:off x="7086145" y="1699869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Dose 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5B469F5-2674-3713-4C38-1F3A3FFA21A7}"/>
              </a:ext>
            </a:extLst>
          </p:cNvPr>
          <p:cNvSpPr txBox="1"/>
          <p:nvPr/>
        </p:nvSpPr>
        <p:spPr>
          <a:xfrm>
            <a:off x="7084240" y="2850378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Dose 2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AA11804-C1F4-FFA0-EF0E-A31B657BB047}"/>
              </a:ext>
            </a:extLst>
          </p:cNvPr>
          <p:cNvSpPr txBox="1"/>
          <p:nvPr/>
        </p:nvSpPr>
        <p:spPr>
          <a:xfrm>
            <a:off x="7085297" y="4007441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Dose 3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E3B63AE-896F-4063-2BB2-B7A487B50CC7}"/>
              </a:ext>
            </a:extLst>
          </p:cNvPr>
          <p:cNvSpPr txBox="1"/>
          <p:nvPr/>
        </p:nvSpPr>
        <p:spPr>
          <a:xfrm>
            <a:off x="7084239" y="5158575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Dose 4</a:t>
            </a:r>
          </a:p>
        </p:txBody>
      </p:sp>
    </p:spTree>
    <p:extLst>
      <p:ext uri="{BB962C8B-B14F-4D97-AF65-F5344CB8AC3E}">
        <p14:creationId xmlns:p14="http://schemas.microsoft.com/office/powerpoint/2010/main" val="3178874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258A3-B417-F832-273A-6DB8BE09D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Automatization try </a:t>
            </a:r>
            <a:r>
              <a:rPr lang="en-US" i="1" dirty="0"/>
              <a:t>(work in progress)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F9BED2-86F0-7105-4F27-EF4691ACF15E}"/>
              </a:ext>
            </a:extLst>
          </p:cNvPr>
          <p:cNvSpPr txBox="1"/>
          <p:nvPr/>
        </p:nvSpPr>
        <p:spPr>
          <a:xfrm>
            <a:off x="581892" y="2016829"/>
            <a:ext cx="254915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Patient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CT scan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OARs &amp; PTVs contours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doctors' objectives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466D7275-6B2D-0BF3-918E-876DE057A9B5}"/>
              </a:ext>
            </a:extLst>
          </p:cNvPr>
          <p:cNvSpPr/>
          <p:nvPr/>
        </p:nvSpPr>
        <p:spPr>
          <a:xfrm>
            <a:off x="3411605" y="1690688"/>
            <a:ext cx="5029200" cy="1852612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Engine minimizing the objective function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40145C-5F84-359C-0311-4533B08582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6546" y="2212131"/>
            <a:ext cx="587007" cy="587007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607E0DC-6139-758B-3009-DA510C6BEAE3}"/>
              </a:ext>
            </a:extLst>
          </p:cNvPr>
          <p:cNvCxnSpPr>
            <a:cxnSpLocks/>
          </p:cNvCxnSpPr>
          <p:nvPr/>
        </p:nvCxnSpPr>
        <p:spPr>
          <a:xfrm flipV="1">
            <a:off x="5901012" y="3056052"/>
            <a:ext cx="0" cy="1302195"/>
          </a:xfrm>
          <a:prstGeom prst="straightConnector1">
            <a:avLst/>
          </a:prstGeom>
          <a:ln w="104775"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F549EFF-79A9-D340-E1B2-D013FEFB7CCE}"/>
              </a:ext>
            </a:extLst>
          </p:cNvPr>
          <p:cNvSpPr/>
          <p:nvPr/>
        </p:nvSpPr>
        <p:spPr>
          <a:xfrm>
            <a:off x="5015000" y="4339873"/>
            <a:ext cx="1772024" cy="1137581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RL Agent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F397E52-7366-8DF2-DFC9-E19D8A72E0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7596" y="2212130"/>
            <a:ext cx="587007" cy="58700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DC83D74-CA36-21C7-2D02-F42365457C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8646" y="2212130"/>
            <a:ext cx="587007" cy="58700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7A3EE8D-623A-9F0C-02E5-3CD2A0918DD7}"/>
              </a:ext>
            </a:extLst>
          </p:cNvPr>
          <p:cNvSpPr txBox="1"/>
          <p:nvPr/>
        </p:nvSpPr>
        <p:spPr>
          <a:xfrm>
            <a:off x="8721359" y="2016828"/>
            <a:ext cx="202779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Treatment plan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Fluences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Leaf movements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Dose per organ</a:t>
            </a: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22DFD068-57AE-A272-1392-1BD4F92C83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5569304" y="4689142"/>
            <a:ext cx="663413" cy="66341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814A0C3-A6CC-2839-AD96-C8DF41848A07}"/>
              </a:ext>
            </a:extLst>
          </p:cNvPr>
          <p:cNvSpPr txBox="1"/>
          <p:nvPr/>
        </p:nvSpPr>
        <p:spPr>
          <a:xfrm>
            <a:off x="820230" y="4723997"/>
            <a:ext cx="3325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Learning </a:t>
            </a:r>
            <a:r>
              <a:rPr lang="en-US" dirty="0"/>
              <a:t>based on previous cases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B8AB335-3B2D-ABD5-CF72-1E3D0D53E5EF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4145499" y="4908663"/>
            <a:ext cx="869501" cy="1"/>
          </a:xfrm>
          <a:prstGeom prst="straightConnector1">
            <a:avLst/>
          </a:prstGeom>
          <a:ln w="104775"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Graphic 22">
            <a:extLst>
              <a:ext uri="{FF2B5EF4-FFF2-40B4-BE49-F238E27FC236}">
                <a16:creationId xmlns:a16="http://schemas.microsoft.com/office/drawing/2014/main" id="{08D3897C-AFAA-6A0A-BAA7-1A136E6A4C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701602" y="5093329"/>
            <a:ext cx="1011234" cy="1011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306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70BB2428-18B9-CABE-D095-AA434B13BA43}"/>
              </a:ext>
            </a:extLst>
          </p:cNvPr>
          <p:cNvSpPr txBox="1"/>
          <p:nvPr/>
        </p:nvSpPr>
        <p:spPr>
          <a:xfrm>
            <a:off x="7204462" y="5100753"/>
            <a:ext cx="49875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-: Heavy medicine on all the body</a:t>
            </a:r>
          </a:p>
          <a:p>
            <a:r>
              <a:rPr lang="en-US" sz="2400" dirty="0"/>
              <a:t>+: Tumor does </a:t>
            </a:r>
            <a:r>
              <a:rPr lang="en-US" sz="2400" b="1" dirty="0"/>
              <a:t>not</a:t>
            </a:r>
            <a:r>
              <a:rPr lang="en-US" sz="2400" dirty="0"/>
              <a:t> need to be localized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08B2545-2EA3-ED70-665F-73BFC77AC3AF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8232270" y="599768"/>
            <a:ext cx="2467262" cy="739734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4933391-B07C-6683-2EA1-F365BB44D81C}"/>
              </a:ext>
            </a:extLst>
          </p:cNvPr>
          <p:cNvCxnSpPr>
            <a:cxnSpLocks/>
            <a:endCxn id="5" idx="0"/>
          </p:cNvCxnSpPr>
          <p:nvPr/>
        </p:nvCxnSpPr>
        <p:spPr>
          <a:xfrm flipH="1">
            <a:off x="923216" y="599768"/>
            <a:ext cx="3036513" cy="714377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Graphic 14">
            <a:extLst>
              <a:ext uri="{FF2B5EF4-FFF2-40B4-BE49-F238E27FC236}">
                <a16:creationId xmlns:a16="http://schemas.microsoft.com/office/drawing/2014/main" id="{A4B8309D-F404-C3E8-D676-DE2CE9AB4A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534570" y="1314145"/>
            <a:ext cx="671688" cy="671688"/>
          </a:xfrm>
          <a:prstGeom prst="rect">
            <a:avLst/>
          </a:prstGeom>
        </p:spPr>
      </p:pic>
      <p:pic>
        <p:nvPicPr>
          <p:cNvPr id="13" name="Picture 12" descr="A picture containing bandage, person, indoor, scissors&#10;&#10;Description automatically generated">
            <a:extLst>
              <a:ext uri="{FF2B5EF4-FFF2-40B4-BE49-F238E27FC236}">
                <a16:creationId xmlns:a16="http://schemas.microsoft.com/office/drawing/2014/main" id="{3482AE21-1B66-F7EF-8B73-C013FFC5FB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4528" y="2300928"/>
            <a:ext cx="3757472" cy="2818104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C0DAA507-F22A-C494-9795-7B0734ABF85B}"/>
              </a:ext>
            </a:extLst>
          </p:cNvPr>
          <p:cNvSpPr txBox="1"/>
          <p:nvPr/>
        </p:nvSpPr>
        <p:spPr>
          <a:xfrm>
            <a:off x="56346" y="5117493"/>
            <a:ext cx="41708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+: Safe</a:t>
            </a:r>
          </a:p>
          <a:p>
            <a:r>
              <a:rPr lang="en-US" sz="2400" dirty="0"/>
              <a:t>-: Tumor needs to be localized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F43F70A-FF0B-FF80-20FB-E08DF76E633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04168"/>
            <a:ext cx="4227157" cy="2818104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F63D88D2-CAE3-58A6-C5E2-CD72F6967D3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698816" y="1356391"/>
            <a:ext cx="604085" cy="60408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75E1E36-1CE3-4072-63F8-A4141AB84C07}"/>
              </a:ext>
            </a:extLst>
          </p:cNvPr>
          <p:cNvSpPr txBox="1"/>
          <p:nvPr/>
        </p:nvSpPr>
        <p:spPr>
          <a:xfrm>
            <a:off x="3900" y="1314145"/>
            <a:ext cx="18386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Surgery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6AC0DC-A17E-74CC-522C-ECF44A6194C3}"/>
              </a:ext>
            </a:extLst>
          </p:cNvPr>
          <p:cNvSpPr txBox="1"/>
          <p:nvPr/>
        </p:nvSpPr>
        <p:spPr>
          <a:xfrm>
            <a:off x="9206258" y="1339502"/>
            <a:ext cx="29865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dirty="0"/>
              <a:t>Chemotherapy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1A68EF9-366B-7143-1122-E3F72B271FE9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630991-F278-BEAD-C7E1-F6333D4AA982}"/>
              </a:ext>
            </a:extLst>
          </p:cNvPr>
          <p:cNvSpPr txBox="1"/>
          <p:nvPr/>
        </p:nvSpPr>
        <p:spPr>
          <a:xfrm>
            <a:off x="4382729" y="1467320"/>
            <a:ext cx="34265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Radiotherapy</a:t>
            </a:r>
            <a:endParaRPr lang="en-US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237D9AA-BC23-93B6-7D12-FEEF9A3E5BA6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6095999" y="747772"/>
            <a:ext cx="1" cy="719548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Intensity-modulated radiation therapy (imrt): what is it, symptoms and  treatment | Top Doctors">
            <a:extLst>
              <a:ext uri="{FF2B5EF4-FFF2-40B4-BE49-F238E27FC236}">
                <a16:creationId xmlns:a16="http://schemas.microsoft.com/office/drawing/2014/main" id="{3156E593-E4D7-3B94-0E48-595B50A9E9C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5640" y="2100795"/>
            <a:ext cx="5760720" cy="383095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4C8AE96A-B9D7-CC4A-A44F-A812FEA4D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9496"/>
            <a:ext cx="10515600" cy="1024406"/>
          </a:xfrm>
        </p:spPr>
        <p:txBody>
          <a:bodyPr/>
          <a:lstStyle/>
          <a:p>
            <a:pPr algn="ctr"/>
            <a:r>
              <a:rPr lang="en-US" dirty="0"/>
              <a:t>Cancer treatments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427AC21A-40AF-B9C6-998E-CEFCC1127FF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609400" y="1467320"/>
            <a:ext cx="702040" cy="70204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1C2D6FB0-DC05-6201-EE65-6C4696D8467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10800000">
            <a:off x="3880559" y="1467320"/>
            <a:ext cx="702040" cy="70204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AFA761F-9111-B31F-6168-D19CE2C3E2F6}"/>
              </a:ext>
            </a:extLst>
          </p:cNvPr>
          <p:cNvSpPr txBox="1"/>
          <p:nvPr/>
        </p:nvSpPr>
        <p:spPr>
          <a:xfrm>
            <a:off x="3215639" y="5936583"/>
            <a:ext cx="57607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+: Relatively safe (most tissues are spared)</a:t>
            </a:r>
          </a:p>
          <a:p>
            <a:r>
              <a:rPr lang="en-US" sz="2400" dirty="0"/>
              <a:t>-: Tumor needs to be (relatively) localized</a:t>
            </a:r>
          </a:p>
        </p:txBody>
      </p:sp>
    </p:spTree>
    <p:extLst>
      <p:ext uri="{BB962C8B-B14F-4D97-AF65-F5344CB8AC3E}">
        <p14:creationId xmlns:p14="http://schemas.microsoft.com/office/powerpoint/2010/main" val="4633307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88DEC-63BB-32C2-93E9-B749856B7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Multi-Leaf Collimator</a:t>
            </a:r>
          </a:p>
        </p:txBody>
      </p:sp>
      <p:pic>
        <p:nvPicPr>
          <p:cNvPr id="4" name="Picture 3" descr="A picture containing text, yellow&#10;&#10;Description automatically generated">
            <a:extLst>
              <a:ext uri="{FF2B5EF4-FFF2-40B4-BE49-F238E27FC236}">
                <a16:creationId xmlns:a16="http://schemas.microsoft.com/office/drawing/2014/main" id="{F105BECB-150D-ADB1-26BD-5626E5F1EB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1950" y="2959753"/>
            <a:ext cx="2752725" cy="2428875"/>
          </a:xfrm>
          <a:prstGeom prst="rect">
            <a:avLst/>
          </a:prstGeom>
        </p:spPr>
      </p:pic>
      <p:pic>
        <p:nvPicPr>
          <p:cNvPr id="6" name="Picture 5" descr="A picture containing indoor, linear accelerator, device, miller&#10;&#10;Description automatically generated">
            <a:extLst>
              <a:ext uri="{FF2B5EF4-FFF2-40B4-BE49-F238E27FC236}">
                <a16:creationId xmlns:a16="http://schemas.microsoft.com/office/drawing/2014/main" id="{42A4C165-6F5A-3C69-1D4F-890EDF7D13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6031992" cy="45720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33034AA-40F0-80B8-5264-7C920D57605D}"/>
              </a:ext>
            </a:extLst>
          </p:cNvPr>
          <p:cNvCxnSpPr>
            <a:cxnSpLocks/>
          </p:cNvCxnSpPr>
          <p:nvPr/>
        </p:nvCxnSpPr>
        <p:spPr>
          <a:xfrm>
            <a:off x="1752600" y="2124075"/>
            <a:ext cx="1581150" cy="2286000"/>
          </a:xfrm>
          <a:prstGeom prst="straightConnector1">
            <a:avLst/>
          </a:prstGeom>
          <a:ln w="76200">
            <a:solidFill>
              <a:srgbClr val="FFC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D379B8F3-057B-717F-D90B-2651FDF405C7}"/>
              </a:ext>
            </a:extLst>
          </p:cNvPr>
          <p:cNvSpPr/>
          <p:nvPr/>
        </p:nvSpPr>
        <p:spPr>
          <a:xfrm rot="19998805">
            <a:off x="2295525" y="3062288"/>
            <a:ext cx="819150" cy="409575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B7C8C33D-8D63-EA28-6BE1-595CD6FEC994}"/>
              </a:ext>
            </a:extLst>
          </p:cNvPr>
          <p:cNvSpPr/>
          <p:nvPr/>
        </p:nvSpPr>
        <p:spPr>
          <a:xfrm>
            <a:off x="3044825" y="2276400"/>
            <a:ext cx="5937250" cy="866849"/>
          </a:xfrm>
          <a:custGeom>
            <a:avLst/>
            <a:gdLst>
              <a:gd name="connsiteX0" fmla="*/ 0 w 5915025"/>
              <a:gd name="connsiteY0" fmla="*/ 790649 h 828749"/>
              <a:gd name="connsiteX1" fmla="*/ 3514725 w 5915025"/>
              <a:gd name="connsiteY1" fmla="*/ 74 h 828749"/>
              <a:gd name="connsiteX2" fmla="*/ 5915025 w 5915025"/>
              <a:gd name="connsiteY2" fmla="*/ 828749 h 828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915025" h="828749">
                <a:moveTo>
                  <a:pt x="0" y="790649"/>
                </a:moveTo>
                <a:cubicBezTo>
                  <a:pt x="1264444" y="392186"/>
                  <a:pt x="2528888" y="-6276"/>
                  <a:pt x="3514725" y="74"/>
                </a:cubicBezTo>
                <a:cubicBezTo>
                  <a:pt x="4500562" y="6424"/>
                  <a:pt x="5207793" y="417586"/>
                  <a:pt x="5915025" y="828749"/>
                </a:cubicBezTo>
              </a:path>
            </a:pathLst>
          </a:custGeom>
          <a:noFill/>
          <a:ln w="762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1994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C9C7B3-943C-FFE5-24A3-00A4127F7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Dose repartition</a:t>
            </a:r>
          </a:p>
        </p:txBody>
      </p:sp>
      <p:pic>
        <p:nvPicPr>
          <p:cNvPr id="5" name="Content Placeholder 4" descr="A picture containing light&#10;&#10;Description automatically generated">
            <a:extLst>
              <a:ext uri="{FF2B5EF4-FFF2-40B4-BE49-F238E27FC236}">
                <a16:creationId xmlns:a16="http://schemas.microsoft.com/office/drawing/2014/main" id="{A51FA781-2CF6-4E77-9819-0E01407DCA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14" b="14338"/>
          <a:stretch/>
        </p:blipFill>
        <p:spPr>
          <a:xfrm>
            <a:off x="828675" y="1690688"/>
            <a:ext cx="7296150" cy="4652945"/>
          </a:xfrm>
        </p:spPr>
      </p:pic>
      <p:pic>
        <p:nvPicPr>
          <p:cNvPr id="7" name="Picture 6" descr="Background pattern&#10;&#10;Description automatically generated">
            <a:extLst>
              <a:ext uri="{FF2B5EF4-FFF2-40B4-BE49-F238E27FC236}">
                <a16:creationId xmlns:a16="http://schemas.microsoft.com/office/drawing/2014/main" id="{FA65F3C8-7B5F-67C4-EEC3-A1F2867877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300912" y="3917148"/>
            <a:ext cx="2857500" cy="2000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4A8D253-D373-C233-AD82-99FE931ACA77}"/>
              </a:ext>
            </a:extLst>
          </p:cNvPr>
          <p:cNvSpPr txBox="1"/>
          <p:nvPr/>
        </p:nvSpPr>
        <p:spPr>
          <a:xfrm>
            <a:off x="8829675" y="2403744"/>
            <a:ext cx="718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80 </a:t>
            </a:r>
            <a:r>
              <a:rPr lang="en-US" dirty="0" err="1"/>
              <a:t>Gy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27B0A2-A024-4B8D-407B-CF4DADB73FE8}"/>
              </a:ext>
            </a:extLst>
          </p:cNvPr>
          <p:cNvSpPr txBox="1"/>
          <p:nvPr/>
        </p:nvSpPr>
        <p:spPr>
          <a:xfrm>
            <a:off x="8829675" y="5261245"/>
            <a:ext cx="6012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 </a:t>
            </a:r>
            <a:r>
              <a:rPr lang="en-US" dirty="0" err="1"/>
              <a:t>Gy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D70EBA5-2CD6-5B28-C520-2376D94A0D5E}"/>
              </a:ext>
            </a:extLst>
          </p:cNvPr>
          <p:cNvSpPr txBox="1"/>
          <p:nvPr/>
        </p:nvSpPr>
        <p:spPr>
          <a:xfrm>
            <a:off x="9549652" y="2403744"/>
            <a:ext cx="1284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“high dose”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889B537-DC34-B2B1-BA0D-A84A8F6C5B9E}"/>
              </a:ext>
            </a:extLst>
          </p:cNvPr>
          <p:cNvSpPr txBox="1"/>
          <p:nvPr/>
        </p:nvSpPr>
        <p:spPr>
          <a:xfrm>
            <a:off x="9630956" y="5261245"/>
            <a:ext cx="12030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“low dose”</a:t>
            </a:r>
          </a:p>
        </p:txBody>
      </p:sp>
    </p:spTree>
    <p:extLst>
      <p:ext uri="{BB962C8B-B14F-4D97-AF65-F5344CB8AC3E}">
        <p14:creationId xmlns:p14="http://schemas.microsoft.com/office/powerpoint/2010/main" val="28178414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8447D-7695-40FB-4A9F-43B6D6505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Spreading rays</a:t>
            </a:r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69FB22EC-E605-AEE3-7D74-F141A94772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6754" y="3213100"/>
            <a:ext cx="3658491" cy="1914525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80E1561-46B0-FE44-7543-B7ED214D9ABE}"/>
              </a:ext>
            </a:extLst>
          </p:cNvPr>
          <p:cNvCxnSpPr/>
          <p:nvPr/>
        </p:nvCxnSpPr>
        <p:spPr>
          <a:xfrm>
            <a:off x="6115050" y="1679575"/>
            <a:ext cx="0" cy="1314450"/>
          </a:xfrm>
          <a:prstGeom prst="straightConnector1">
            <a:avLst/>
          </a:prstGeom>
          <a:ln w="76200">
            <a:solidFill>
              <a:srgbClr val="FFC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3BD4730-E881-0D76-D8EB-92ECDCA78313}"/>
              </a:ext>
            </a:extLst>
          </p:cNvPr>
          <p:cNvCxnSpPr>
            <a:cxnSpLocks/>
          </p:cNvCxnSpPr>
          <p:nvPr/>
        </p:nvCxnSpPr>
        <p:spPr>
          <a:xfrm>
            <a:off x="3038029" y="2198686"/>
            <a:ext cx="1038225" cy="790575"/>
          </a:xfrm>
          <a:prstGeom prst="straightConnector1">
            <a:avLst/>
          </a:prstGeom>
          <a:ln w="76200">
            <a:solidFill>
              <a:srgbClr val="FFC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79C8991-7D56-CCB3-F47B-6F0BBDEEFF6D}"/>
              </a:ext>
            </a:extLst>
          </p:cNvPr>
          <p:cNvCxnSpPr>
            <a:cxnSpLocks/>
          </p:cNvCxnSpPr>
          <p:nvPr/>
        </p:nvCxnSpPr>
        <p:spPr>
          <a:xfrm flipH="1">
            <a:off x="8115745" y="2198686"/>
            <a:ext cx="1038225" cy="790575"/>
          </a:xfrm>
          <a:prstGeom prst="straightConnector1">
            <a:avLst/>
          </a:prstGeom>
          <a:ln w="76200">
            <a:solidFill>
              <a:srgbClr val="FFC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FB5EB8E-8B65-84E2-D790-BA3E3C801B7F}"/>
              </a:ext>
            </a:extLst>
          </p:cNvPr>
          <p:cNvCxnSpPr>
            <a:cxnSpLocks/>
          </p:cNvCxnSpPr>
          <p:nvPr/>
        </p:nvCxnSpPr>
        <p:spPr>
          <a:xfrm flipV="1">
            <a:off x="3038029" y="5127625"/>
            <a:ext cx="1038225" cy="571500"/>
          </a:xfrm>
          <a:prstGeom prst="straightConnector1">
            <a:avLst/>
          </a:prstGeom>
          <a:ln w="76200">
            <a:solidFill>
              <a:srgbClr val="FFC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8870697-A187-7C64-BAC6-160165692C40}"/>
              </a:ext>
            </a:extLst>
          </p:cNvPr>
          <p:cNvCxnSpPr>
            <a:cxnSpLocks/>
          </p:cNvCxnSpPr>
          <p:nvPr/>
        </p:nvCxnSpPr>
        <p:spPr>
          <a:xfrm flipH="1" flipV="1">
            <a:off x="8115745" y="5127625"/>
            <a:ext cx="1038225" cy="571500"/>
          </a:xfrm>
          <a:prstGeom prst="straightConnector1">
            <a:avLst/>
          </a:prstGeom>
          <a:ln w="76200">
            <a:solidFill>
              <a:srgbClr val="FFC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F8DC64D-B136-36F7-A86C-1BD9F26FB218}"/>
              </a:ext>
            </a:extLst>
          </p:cNvPr>
          <p:cNvCxnSpPr>
            <a:cxnSpLocks/>
          </p:cNvCxnSpPr>
          <p:nvPr/>
        </p:nvCxnSpPr>
        <p:spPr>
          <a:xfrm flipH="1" flipV="1">
            <a:off x="6696075" y="5441950"/>
            <a:ext cx="609600" cy="1019175"/>
          </a:xfrm>
          <a:prstGeom prst="straightConnector1">
            <a:avLst/>
          </a:prstGeom>
          <a:ln w="76200">
            <a:solidFill>
              <a:srgbClr val="FFC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6107CDE-3C35-2478-06E4-00FF500F3A3B}"/>
              </a:ext>
            </a:extLst>
          </p:cNvPr>
          <p:cNvCxnSpPr>
            <a:cxnSpLocks/>
          </p:cNvCxnSpPr>
          <p:nvPr/>
        </p:nvCxnSpPr>
        <p:spPr>
          <a:xfrm flipV="1">
            <a:off x="5043264" y="5441950"/>
            <a:ext cx="609600" cy="1019175"/>
          </a:xfrm>
          <a:prstGeom prst="straightConnector1">
            <a:avLst/>
          </a:prstGeom>
          <a:ln w="76200">
            <a:solidFill>
              <a:srgbClr val="FFC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70628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3F5A9AD-11A6-B4DD-850D-CAD6CCB852FB}"/>
              </a:ext>
            </a:extLst>
          </p:cNvPr>
          <p:cNvCxnSpPr/>
          <p:nvPr/>
        </p:nvCxnSpPr>
        <p:spPr>
          <a:xfrm>
            <a:off x="6115050" y="1679575"/>
            <a:ext cx="0" cy="1314450"/>
          </a:xfrm>
          <a:prstGeom prst="straightConnector1">
            <a:avLst/>
          </a:prstGeom>
          <a:ln w="76200">
            <a:solidFill>
              <a:srgbClr val="FFC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B0FD8E2-E522-EC16-8C54-13646BE6C442}"/>
              </a:ext>
            </a:extLst>
          </p:cNvPr>
          <p:cNvCxnSpPr>
            <a:cxnSpLocks/>
          </p:cNvCxnSpPr>
          <p:nvPr/>
        </p:nvCxnSpPr>
        <p:spPr>
          <a:xfrm>
            <a:off x="3038029" y="2198686"/>
            <a:ext cx="1038225" cy="790575"/>
          </a:xfrm>
          <a:prstGeom prst="straightConnector1">
            <a:avLst/>
          </a:prstGeom>
          <a:ln w="76200">
            <a:solidFill>
              <a:srgbClr val="FFC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6E604C5-B200-F58D-9A4B-969286D520D1}"/>
              </a:ext>
            </a:extLst>
          </p:cNvPr>
          <p:cNvCxnSpPr>
            <a:cxnSpLocks/>
          </p:cNvCxnSpPr>
          <p:nvPr/>
        </p:nvCxnSpPr>
        <p:spPr>
          <a:xfrm flipH="1">
            <a:off x="8115745" y="2198686"/>
            <a:ext cx="1038225" cy="790575"/>
          </a:xfrm>
          <a:prstGeom prst="straightConnector1">
            <a:avLst/>
          </a:prstGeom>
          <a:ln w="76200">
            <a:solidFill>
              <a:srgbClr val="FFC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CA46779-DF74-B3D6-F007-42BE36F3E12C}"/>
              </a:ext>
            </a:extLst>
          </p:cNvPr>
          <p:cNvCxnSpPr>
            <a:cxnSpLocks/>
          </p:cNvCxnSpPr>
          <p:nvPr/>
        </p:nvCxnSpPr>
        <p:spPr>
          <a:xfrm flipV="1">
            <a:off x="3038029" y="5127625"/>
            <a:ext cx="1038225" cy="571500"/>
          </a:xfrm>
          <a:prstGeom prst="straightConnector1">
            <a:avLst/>
          </a:prstGeom>
          <a:ln w="76200">
            <a:solidFill>
              <a:srgbClr val="FFC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3A2D3EC-F23C-AA7B-4AE4-BB34B2F0F8E4}"/>
              </a:ext>
            </a:extLst>
          </p:cNvPr>
          <p:cNvCxnSpPr>
            <a:cxnSpLocks/>
          </p:cNvCxnSpPr>
          <p:nvPr/>
        </p:nvCxnSpPr>
        <p:spPr>
          <a:xfrm flipH="1" flipV="1">
            <a:off x="8115745" y="5127625"/>
            <a:ext cx="1038225" cy="571500"/>
          </a:xfrm>
          <a:prstGeom prst="straightConnector1">
            <a:avLst/>
          </a:prstGeom>
          <a:ln w="76200">
            <a:solidFill>
              <a:srgbClr val="FFC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0C90852-04F2-117D-5DFA-C69ADA763E35}"/>
              </a:ext>
            </a:extLst>
          </p:cNvPr>
          <p:cNvCxnSpPr>
            <a:cxnSpLocks/>
          </p:cNvCxnSpPr>
          <p:nvPr/>
        </p:nvCxnSpPr>
        <p:spPr>
          <a:xfrm flipH="1" flipV="1">
            <a:off x="6696075" y="5441950"/>
            <a:ext cx="609600" cy="1019175"/>
          </a:xfrm>
          <a:prstGeom prst="straightConnector1">
            <a:avLst/>
          </a:prstGeom>
          <a:ln w="76200">
            <a:solidFill>
              <a:srgbClr val="FFC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34DF4F3-841E-8D57-7683-E780F59ABDBF}"/>
              </a:ext>
            </a:extLst>
          </p:cNvPr>
          <p:cNvCxnSpPr>
            <a:cxnSpLocks/>
          </p:cNvCxnSpPr>
          <p:nvPr/>
        </p:nvCxnSpPr>
        <p:spPr>
          <a:xfrm flipV="1">
            <a:off x="5043264" y="5441950"/>
            <a:ext cx="609600" cy="1019175"/>
          </a:xfrm>
          <a:prstGeom prst="straightConnector1">
            <a:avLst/>
          </a:prstGeom>
          <a:ln w="76200">
            <a:solidFill>
              <a:srgbClr val="FFC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A919DD76-561E-30B0-9466-9D8A6250DC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4500" y="1595675"/>
            <a:ext cx="1058466" cy="120848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15B7A15-661C-5022-97B2-87CC7FF0D7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585817" y="808633"/>
            <a:ext cx="1058466" cy="120848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19C4E77-776D-54C8-C5F4-08ED80EC9A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7180044">
            <a:off x="8890367" y="1394307"/>
            <a:ext cx="1058466" cy="120848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AA6FFC9-0FEC-DE94-B12A-D655BC7A8B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7985" y="5232354"/>
            <a:ext cx="2031495" cy="120848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405FBD9-7520-4D6C-E2EB-AA56818AE0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493318">
            <a:off x="8902695" y="5615596"/>
            <a:ext cx="1273509" cy="57479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C64E72C-5C6E-992E-C279-88BA7C3EB2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7708180">
            <a:off x="4303588" y="5836597"/>
            <a:ext cx="1058466" cy="120848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0D3C855-1A32-67D1-68F1-3880AE462E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464307">
            <a:off x="6884098" y="5783865"/>
            <a:ext cx="1058466" cy="1208485"/>
          </a:xfrm>
          <a:prstGeom prst="rect">
            <a:avLst/>
          </a:prstGeom>
        </p:spPr>
      </p:pic>
      <p:pic>
        <p:nvPicPr>
          <p:cNvPr id="34" name="Content Placeholder 4">
            <a:extLst>
              <a:ext uri="{FF2B5EF4-FFF2-40B4-BE49-F238E27FC236}">
                <a16:creationId xmlns:a16="http://schemas.microsoft.com/office/drawing/2014/main" id="{524608F5-AFDA-349F-3BE6-39EFD0C165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6754" y="3213100"/>
            <a:ext cx="3658491" cy="19145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598447D-7695-40FB-4A9F-43B6D6505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Step-and-Shoot (2/2)</a:t>
            </a:r>
          </a:p>
        </p:txBody>
      </p:sp>
    </p:spTree>
    <p:extLst>
      <p:ext uri="{BB962C8B-B14F-4D97-AF65-F5344CB8AC3E}">
        <p14:creationId xmlns:p14="http://schemas.microsoft.com/office/powerpoint/2010/main" val="31630224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8A75542-21A2-20C3-CF71-DC746B6F72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0" y="1595675"/>
            <a:ext cx="4243472" cy="4844909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CCF11783-9709-2C99-8456-D5FD40E201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92178" y="1595675"/>
            <a:ext cx="4243472" cy="484490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6CDC2BA-083F-0C21-6C78-02F1851272C7}"/>
              </a:ext>
            </a:extLst>
          </p:cNvPr>
          <p:cNvSpPr txBox="1"/>
          <p:nvPr/>
        </p:nvSpPr>
        <p:spPr>
          <a:xfrm>
            <a:off x="3068493" y="6440584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Ideal fluence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3549361-27EE-5BDC-8F8B-90372AA12A7B}"/>
              </a:ext>
            </a:extLst>
          </p:cNvPr>
          <p:cNvSpPr txBox="1"/>
          <p:nvPr/>
        </p:nvSpPr>
        <p:spPr>
          <a:xfrm>
            <a:off x="7761542" y="6440584"/>
            <a:ext cx="1960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Discretized fluence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B76FDBAF-E75B-A4CD-E6FE-083794F4E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Step-and-Shoot (1/2)</a:t>
            </a:r>
          </a:p>
        </p:txBody>
      </p:sp>
    </p:spTree>
    <p:extLst>
      <p:ext uri="{BB962C8B-B14F-4D97-AF65-F5344CB8AC3E}">
        <p14:creationId xmlns:p14="http://schemas.microsoft.com/office/powerpoint/2010/main" val="18191796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FEBA52-B146-4B3C-0853-0D1B3C58A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Step-and-Shoot (2/2)</a:t>
            </a:r>
          </a:p>
        </p:txBody>
      </p:sp>
      <p:pic>
        <p:nvPicPr>
          <p:cNvPr id="6" name="Picture 5" descr="A picture containing text, tool, weapon, scissors&#10;&#10;Description automatically generated">
            <a:extLst>
              <a:ext uri="{FF2B5EF4-FFF2-40B4-BE49-F238E27FC236}">
                <a16:creationId xmlns:a16="http://schemas.microsoft.com/office/drawing/2014/main" id="{F3344CDE-F9FF-72AC-53FC-13916FFB86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3180" y="3338926"/>
            <a:ext cx="1263457" cy="1323146"/>
          </a:xfrm>
          <a:prstGeom prst="rect">
            <a:avLst/>
          </a:prstGeom>
        </p:spPr>
      </p:pic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DC6A9D0E-5F3A-0C23-ECFD-65BC6DFD2F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9166" y="3337718"/>
            <a:ext cx="1057573" cy="1325563"/>
          </a:xfrm>
          <a:prstGeom prst="rect">
            <a:avLst/>
          </a:prstGeom>
        </p:spPr>
      </p:pic>
      <p:pic>
        <p:nvPicPr>
          <p:cNvPr id="10" name="Picture 9" descr="A picture containing weapon, tool&#10;&#10;Description automatically generated">
            <a:extLst>
              <a:ext uri="{FF2B5EF4-FFF2-40B4-BE49-F238E27FC236}">
                <a16:creationId xmlns:a16="http://schemas.microsoft.com/office/drawing/2014/main" id="{BE8BAD29-00ED-70FB-11A3-597A19E981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800" y="3338926"/>
            <a:ext cx="1647449" cy="1323146"/>
          </a:xfrm>
          <a:prstGeom prst="rect">
            <a:avLst/>
          </a:prstGeom>
        </p:spPr>
      </p:pic>
      <p:pic>
        <p:nvPicPr>
          <p:cNvPr id="12" name="Picture 11" descr="A picture containing text, weapon&#10;&#10;Description automatically generated">
            <a:extLst>
              <a:ext uri="{FF2B5EF4-FFF2-40B4-BE49-F238E27FC236}">
                <a16:creationId xmlns:a16="http://schemas.microsoft.com/office/drawing/2014/main" id="{3C4683A5-248A-19ED-9EFA-BC6FCEF54B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3778" y="3338926"/>
            <a:ext cx="1436872" cy="132314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3039933-96DA-0FF1-F2B0-46B739855F1E}"/>
              </a:ext>
            </a:extLst>
          </p:cNvPr>
          <p:cNvSpPr txBox="1"/>
          <p:nvPr/>
        </p:nvSpPr>
        <p:spPr>
          <a:xfrm>
            <a:off x="3118921" y="3646556"/>
            <a:ext cx="4395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+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2F6E493-4765-5450-E2A4-02FB45DDDC2C}"/>
              </a:ext>
            </a:extLst>
          </p:cNvPr>
          <p:cNvSpPr txBox="1"/>
          <p:nvPr/>
        </p:nvSpPr>
        <p:spPr>
          <a:xfrm>
            <a:off x="5511820" y="3646556"/>
            <a:ext cx="4395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+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905C942-158A-75A8-F028-D7CF6B72DBB4}"/>
              </a:ext>
            </a:extLst>
          </p:cNvPr>
          <p:cNvSpPr txBox="1"/>
          <p:nvPr/>
        </p:nvSpPr>
        <p:spPr>
          <a:xfrm>
            <a:off x="7727807" y="3646556"/>
            <a:ext cx="4395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+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DCD709E-5008-DE09-7AB0-011563587D25}"/>
              </a:ext>
            </a:extLst>
          </p:cNvPr>
          <p:cNvSpPr txBox="1"/>
          <p:nvPr/>
        </p:nvSpPr>
        <p:spPr>
          <a:xfrm>
            <a:off x="9737911" y="3646556"/>
            <a:ext cx="4395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=</a:t>
            </a:r>
          </a:p>
        </p:txBody>
      </p:sp>
      <p:pic>
        <p:nvPicPr>
          <p:cNvPr id="18" name="Picture 17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D3214C50-CE08-51FA-4A54-08468825314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269" y="3338926"/>
            <a:ext cx="817531" cy="1323146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64A58287-1D02-C75A-52B4-3BDC2DF72A8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7" r="2277"/>
          <a:stretch/>
        </p:blipFill>
        <p:spPr>
          <a:xfrm>
            <a:off x="10350500" y="268288"/>
            <a:ext cx="876300" cy="14224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C97D0E3-5DDB-64AA-75DA-D4A04E842F75}"/>
              </a:ext>
            </a:extLst>
          </p:cNvPr>
          <p:cNvSpPr txBox="1"/>
          <p:nvPr/>
        </p:nvSpPr>
        <p:spPr>
          <a:xfrm>
            <a:off x="9990034" y="1602859"/>
            <a:ext cx="1597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dose to deliver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572F577-1DF2-B2B2-AD58-C2EBDE93589F}"/>
                  </a:ext>
                </a:extLst>
              </p:cNvPr>
              <p:cNvSpPr txBox="1"/>
              <p:nvPr/>
            </p:nvSpPr>
            <p:spPr>
              <a:xfrm rot="5400000">
                <a:off x="10450257" y="2297853"/>
                <a:ext cx="676788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</m:oMath>
                  </m:oMathPara>
                </a14:m>
                <a:endParaRPr lang="en-US" sz="4000" b="1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572F577-1DF2-B2B2-AD58-C2EBDE9358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10450257" y="2297853"/>
                <a:ext cx="676788" cy="70788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663083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6175</TotalTime>
  <Words>386</Words>
  <Application>Microsoft Office PowerPoint</Application>
  <PresentationFormat>Widescreen</PresentationFormat>
  <Paragraphs>121</Paragraphs>
  <Slides>21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Calibri</vt:lpstr>
      <vt:lpstr>Calibri Light</vt:lpstr>
      <vt:lpstr>Cambria Math</vt:lpstr>
      <vt:lpstr>Office Theme</vt:lpstr>
      <vt:lpstr>Automatic Optimization of Radiotherapy Treatments</vt:lpstr>
      <vt:lpstr>Cancer treatments</vt:lpstr>
      <vt:lpstr>Cancer treatments</vt:lpstr>
      <vt:lpstr>Multi-Leaf Collimator</vt:lpstr>
      <vt:lpstr>Dose repartition</vt:lpstr>
      <vt:lpstr>Spreading rays</vt:lpstr>
      <vt:lpstr>Step-and-Shoot (2/2)</vt:lpstr>
      <vt:lpstr>Step-and-Shoot (1/2)</vt:lpstr>
      <vt:lpstr>Step-and-Shoot (2/2)</vt:lpstr>
      <vt:lpstr>Sliding Window (1/3)</vt:lpstr>
      <vt:lpstr>Sliding Window (2/3)</vt:lpstr>
      <vt:lpstr>Sliding Window (3/3)</vt:lpstr>
      <vt:lpstr>Radiotherapy Workflow</vt:lpstr>
      <vt:lpstr>Radiotherapy Workflow</vt:lpstr>
      <vt:lpstr>Problem statement</vt:lpstr>
      <vt:lpstr>Mathematical formulation</vt:lpstr>
      <vt:lpstr>Mathematical formulation</vt:lpstr>
      <vt:lpstr>Current Workflow</vt:lpstr>
      <vt:lpstr>1st Automatization try “baseline”</vt:lpstr>
      <vt:lpstr>1st (bis) Automatization try</vt:lpstr>
      <vt:lpstr>2nd Automatization try (work in progress)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to fire oncologists</dc:title>
  <dc:creator>Paul Dubois</dc:creator>
  <cp:lastModifiedBy>Paul Dubois</cp:lastModifiedBy>
  <cp:revision>50</cp:revision>
  <dcterms:created xsi:type="dcterms:W3CDTF">2022-11-22T11:26:35Z</dcterms:created>
  <dcterms:modified xsi:type="dcterms:W3CDTF">2023-06-21T23:36:39Z</dcterms:modified>
</cp:coreProperties>
</file>